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2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7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9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1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6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6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9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2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97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4675-3FFB-4A37-A7AE-22183783B41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AC6F-2360-4815-8105-9EBC465E0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864" y="980728"/>
            <a:ext cx="7865576" cy="432048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National and supranational legal regulation: </a:t>
            </a:r>
            <a:br>
              <a:rPr lang="en-US" sz="3600" b="1" dirty="0" smtClean="0"/>
            </a:br>
            <a:r>
              <a:rPr lang="en-US" sz="3600" b="1" dirty="0" smtClean="0"/>
              <a:t>Challenges and opportunities;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Experience of Eurasian Economic Union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010504" cy="1080120"/>
          </a:xfrm>
        </p:spPr>
        <p:txBody>
          <a:bodyPr>
            <a:no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Mikhail Galperin</a:t>
            </a:r>
          </a:p>
          <a:p>
            <a:pPr algn="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Ministry of Justice of the Russian Federation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624" y="2708920"/>
            <a:ext cx="6277744" cy="1069975"/>
          </a:xfrm>
        </p:spPr>
        <p:txBody>
          <a:bodyPr>
            <a:normAutofit/>
          </a:bodyPr>
          <a:lstStyle/>
          <a:p>
            <a:r>
              <a:rPr lang="en-US" b="1" dirty="0" smtClean="0"/>
              <a:t>Q&amp;A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0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Integration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Integration – </a:t>
            </a:r>
          </a:p>
          <a:p>
            <a:pPr marL="0" indent="0">
              <a:buNone/>
            </a:pPr>
            <a:r>
              <a:rPr lang="en-US" sz="2800" dirty="0" smtClean="0"/>
              <a:t>key factor of the modern stage of globalization covering all spheres of economic and legal life</a:t>
            </a:r>
            <a:endParaRPr lang="ru-RU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IS NEEDED: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n</a:t>
            </a:r>
            <a:r>
              <a:rPr lang="en-US" sz="2800" dirty="0" smtClean="0"/>
              <a:t>ew regulation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ore transparent conditions for business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0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Post-Soviet economic integration steps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73288"/>
            <a:ext cx="8229600" cy="2239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Free </a:t>
            </a:r>
            <a:r>
              <a:rPr lang="en-US" sz="2800" dirty="0"/>
              <a:t>T</a:t>
            </a:r>
            <a:r>
              <a:rPr lang="en-US" sz="2800" dirty="0" smtClean="0"/>
              <a:t>rade Area</a:t>
            </a:r>
            <a:endParaRPr lang="ru-RU" sz="2800" dirty="0" smtClean="0"/>
          </a:p>
          <a:p>
            <a:r>
              <a:rPr lang="en-US" sz="2800" dirty="0" smtClean="0"/>
              <a:t>Customs Union</a:t>
            </a:r>
            <a:endParaRPr lang="ru-RU" sz="2800" dirty="0" smtClean="0"/>
          </a:p>
          <a:p>
            <a:r>
              <a:rPr lang="en-US" sz="2800" dirty="0" smtClean="0"/>
              <a:t>Common Economic Space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71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Integration institutes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Customs Union Commission</a:t>
            </a:r>
          </a:p>
          <a:p>
            <a:pPr marL="1828800" lvl="4" indent="0">
              <a:buNone/>
            </a:pPr>
            <a:endParaRPr lang="en-US" sz="1600" dirty="0" smtClean="0"/>
          </a:p>
          <a:p>
            <a:pPr marL="1828800" lvl="4" indent="0">
              <a:buNone/>
            </a:pPr>
            <a:endParaRPr lang="en-US" sz="1600" dirty="0"/>
          </a:p>
          <a:p>
            <a:pPr marL="1828800" lvl="4" indent="0">
              <a:buNone/>
            </a:pPr>
            <a:endParaRPr lang="ru-RU" sz="1600" dirty="0" smtClean="0"/>
          </a:p>
          <a:p>
            <a:pPr lvl="1"/>
            <a:r>
              <a:rPr lang="en-US" sz="2400" dirty="0" smtClean="0"/>
              <a:t>Eurasian Economic Commission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1800" dirty="0" smtClean="0"/>
              <a:t>Establishing trade regimes with third countries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1800" dirty="0" smtClean="0"/>
              <a:t>Forming policy in fields of currency, macro economy, energy and competition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1800" dirty="0" smtClean="0"/>
              <a:t>Regulating issues of industrial and agricultural subsidies, state contracts, transport, migration, financial markets and other fields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94112" y="2132856"/>
            <a:ext cx="21704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Integration legal framework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GOAL: </a:t>
            </a:r>
          </a:p>
          <a:p>
            <a:pPr marL="0" indent="0">
              <a:buNone/>
            </a:pPr>
            <a:r>
              <a:rPr lang="en-US" sz="2800" dirty="0" smtClean="0"/>
              <a:t>Create a uniform legal framework to</a:t>
            </a:r>
            <a:endParaRPr lang="ru-RU" sz="2800" dirty="0" smtClean="0"/>
          </a:p>
          <a:p>
            <a:pPr lvl="1"/>
            <a:r>
              <a:rPr lang="en-US" sz="2800" dirty="0" smtClean="0"/>
              <a:t>Enhance economic and scientific cooperation</a:t>
            </a:r>
          </a:p>
          <a:p>
            <a:pPr lvl="1"/>
            <a:r>
              <a:rPr lang="en-US" sz="2800" dirty="0" smtClean="0"/>
              <a:t>Create new opportunities for economic operators</a:t>
            </a:r>
          </a:p>
          <a:p>
            <a:pPr lvl="1"/>
            <a:r>
              <a:rPr lang="en-US" sz="2800" dirty="0" smtClean="0"/>
              <a:t>Ensure sustainable growth and increase in economic competitiveness of member-states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648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Integration legal framework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Stages:</a:t>
            </a:r>
            <a:endParaRPr lang="ru-RU" sz="2800" dirty="0" smtClean="0"/>
          </a:p>
          <a:p>
            <a:pPr lvl="1"/>
            <a:r>
              <a:rPr lang="en-US" sz="2800" dirty="0" smtClean="0"/>
              <a:t>Unification and harmonization of national legislations in fields of common interest</a:t>
            </a:r>
            <a:endParaRPr lang="ru-RU" sz="2800" dirty="0" smtClean="0"/>
          </a:p>
          <a:p>
            <a:pPr lvl="1"/>
            <a:r>
              <a:rPr lang="en-US" sz="2800" dirty="0" smtClean="0"/>
              <a:t>Creation of a unified supranational legal framework</a:t>
            </a:r>
          </a:p>
          <a:p>
            <a:pPr lvl="1"/>
            <a:r>
              <a:rPr lang="en-US" sz="2800" dirty="0" smtClean="0"/>
              <a:t>Codification of new rules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42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Integration legal framework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52792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Codification</a:t>
            </a:r>
            <a:endParaRPr lang="ru-RU" sz="3600" dirty="0" smtClean="0"/>
          </a:p>
          <a:p>
            <a:pPr lvl="1"/>
            <a:r>
              <a:rPr lang="en-US" sz="2400" dirty="0" smtClean="0"/>
              <a:t>Unified regulation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Exchange of best legal practices</a:t>
            </a:r>
          </a:p>
          <a:p>
            <a:pPr lvl="1"/>
            <a:r>
              <a:rPr lang="en-US" sz="2400" dirty="0" smtClean="0"/>
              <a:t>Coordinated stable legal policy</a:t>
            </a:r>
          </a:p>
          <a:p>
            <a:pPr lvl="1"/>
            <a:r>
              <a:rPr lang="en-US" sz="2400" dirty="0" smtClean="0"/>
              <a:t>Unique opportunities for international business and capital markets</a:t>
            </a:r>
          </a:p>
          <a:p>
            <a:pPr marL="457200" lvl="1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48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Codification issues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legislation shall be codified in priority</a:t>
            </a:r>
            <a:r>
              <a:rPr lang="ru-RU" sz="3200" dirty="0" smtClean="0"/>
              <a:t>?</a:t>
            </a:r>
            <a:endParaRPr lang="en-US" sz="3200" dirty="0" smtClean="0"/>
          </a:p>
          <a:p>
            <a:r>
              <a:rPr lang="en-US" sz="3200" dirty="0" smtClean="0"/>
              <a:t>Possible discrepancies between national and supranational regulation</a:t>
            </a:r>
          </a:p>
          <a:p>
            <a:r>
              <a:rPr lang="en-US" sz="3200" dirty="0" smtClean="0"/>
              <a:t>Possible adoption of ready systematic legal solutions from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11592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Uniform application of law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Creation of supranational courts</a:t>
            </a:r>
          </a:p>
          <a:p>
            <a:r>
              <a:rPr lang="en-US" sz="3200" dirty="0" smtClean="0"/>
              <a:t>Formation of a system of authoritative arbitration courts</a:t>
            </a:r>
          </a:p>
          <a:p>
            <a:r>
              <a:rPr lang="en-US" sz="3200" dirty="0" smtClean="0"/>
              <a:t>What’s more…?</a:t>
            </a:r>
          </a:p>
        </p:txBody>
      </p:sp>
    </p:spTree>
    <p:extLst>
      <p:ext uri="{BB962C8B-B14F-4D97-AF65-F5344CB8AC3E}">
        <p14:creationId xmlns:p14="http://schemas.microsoft.com/office/powerpoint/2010/main" val="1654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233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National and supranational legal regulation:  Challenges and opportunities; Experience of Eurasian Economic Union </vt:lpstr>
      <vt:lpstr>Integration</vt:lpstr>
      <vt:lpstr>Post-Soviet economic integration steps</vt:lpstr>
      <vt:lpstr>Integration institutes</vt:lpstr>
      <vt:lpstr>Integration legal framework</vt:lpstr>
      <vt:lpstr>Integration legal framework</vt:lpstr>
      <vt:lpstr>Integration legal framework</vt:lpstr>
      <vt:lpstr>Codification issues</vt:lpstr>
      <vt:lpstr>Uniform application of law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Национальное и наднациональное правовое регулирование:  проблемы и возможности  на примере Единого экономического пространства</dc:title>
  <dc:creator>Дом</dc:creator>
  <cp:lastModifiedBy>Primak A.</cp:lastModifiedBy>
  <cp:revision>27</cp:revision>
  <dcterms:created xsi:type="dcterms:W3CDTF">2013-01-27T12:05:05Z</dcterms:created>
  <dcterms:modified xsi:type="dcterms:W3CDTF">2013-01-28T08:14:12Z</dcterms:modified>
</cp:coreProperties>
</file>