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68" r:id="rId3"/>
    <p:sldId id="271" r:id="rId4"/>
    <p:sldId id="257" r:id="rId5"/>
    <p:sldId id="269" r:id="rId6"/>
    <p:sldId id="258" r:id="rId7"/>
    <p:sldId id="262" r:id="rId8"/>
    <p:sldId id="263" r:id="rId9"/>
    <p:sldId id="264" r:id="rId10"/>
    <p:sldId id="265" r:id="rId11"/>
    <p:sldId id="270" r:id="rId12"/>
    <p:sldId id="267" r:id="rId13"/>
    <p:sldId id="272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I:\MAESTRO\&#1056;&#1054;&#1062;&#1048;&#1058;\&#1062;&#1080;&#1092;&#1088;&#1086;&#1074;&#1072;&#1103;%20&#1082;&#1091;&#1083;&#1100;&#1090;&#1091;&#1088;&#1072;%20&#1041;&#1080;&#1073;&#1083;&#1080;&#1086;&#1075;&#1088;&#1072;&#1092;&#1080;&#1103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scatterChart>
        <c:scatterStyle val="lineMarker"/>
        <c:varyColors val="1"/>
        <c:ser>
          <c:idx val="0"/>
          <c:order val="0"/>
          <c:spPr>
            <a:ln w="28575">
              <a:solidFill>
                <a:schemeClr val="bg1"/>
              </a:solidFill>
            </a:ln>
          </c:spPr>
          <c:marker>
            <c:spPr>
              <a:solidFill>
                <a:sysClr val="window" lastClr="FFFFFF"/>
              </a:solidFill>
            </c:spPr>
          </c:marker>
          <c:xVal>
            <c:numRef>
              <c:f>Лист6!$M$9:$M$18</c:f>
              <c:numCache>
                <c:formatCode>General</c:formatCode>
                <c:ptCount val="10"/>
                <c:pt idx="1">
                  <c:v>-1</c:v>
                </c:pt>
                <c:pt idx="3">
                  <c:v>1</c:v>
                </c:pt>
                <c:pt idx="6">
                  <c:v>-1</c:v>
                </c:pt>
                <c:pt idx="8">
                  <c:v>1</c:v>
                </c:pt>
              </c:numCache>
            </c:numRef>
          </c:xVal>
          <c:yVal>
            <c:numRef>
              <c:f>Лист6!$N$9:$N$18</c:f>
              <c:numCache>
                <c:formatCode>General</c:formatCode>
                <c:ptCount val="10"/>
                <c:pt idx="1">
                  <c:v>-1</c:v>
                </c:pt>
                <c:pt idx="3">
                  <c:v>1</c:v>
                </c:pt>
                <c:pt idx="6">
                  <c:v>1</c:v>
                </c:pt>
                <c:pt idx="8">
                  <c:v>-1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106624"/>
        <c:axId val="78107776"/>
      </c:scatterChart>
      <c:valAx>
        <c:axId val="78106624"/>
        <c:scaling>
          <c:orientation val="minMax"/>
          <c:max val="1.5"/>
          <c:min val="-1.5"/>
        </c:scaling>
        <c:delete val="1"/>
        <c:axPos val="b"/>
        <c:numFmt formatCode="General" sourceLinked="1"/>
        <c:majorTickMark val="cross"/>
        <c:minorTickMark val="cross"/>
        <c:tickLblPos val="none"/>
        <c:crossAx val="78107776"/>
        <c:crosses val="autoZero"/>
        <c:crossBetween val="midCat"/>
        <c:majorUnit val="3"/>
        <c:minorUnit val="3"/>
      </c:valAx>
      <c:valAx>
        <c:axId val="78107776"/>
        <c:scaling>
          <c:orientation val="minMax"/>
          <c:max val="1.5"/>
          <c:min val="-1.5"/>
        </c:scaling>
        <c:delete val="1"/>
        <c:axPos val="l"/>
        <c:majorGridlines/>
        <c:numFmt formatCode="General" sourceLinked="1"/>
        <c:majorTickMark val="cross"/>
        <c:minorTickMark val="cross"/>
        <c:tickLblPos val="none"/>
        <c:crossAx val="78106624"/>
        <c:crosses val="autoZero"/>
        <c:crossBetween val="midCat"/>
        <c:majorUnit val="3"/>
        <c:minorUnit val="3"/>
      </c:valAx>
    </c:plotArea>
    <c:plotVisOnly val="1"/>
    <c:dispBlanksAs val="gap"/>
    <c:showDLblsOverMax val="1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0.50168</cdr:x>
      <cdr:y>0.92555</cdr:y>
    </cdr:from>
    <cdr:to>
      <cdr:x>0.59993</cdr:x>
      <cdr:y>0.97433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668811" y="5629119"/>
          <a:ext cx="914400" cy="2966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200" b="1" i="1"/>
            <a:t>опасное</a:t>
          </a:r>
        </a:p>
      </cdr:txBody>
    </cdr:sp>
  </cdr:relSizeAnchor>
  <cdr:relSizeAnchor xmlns:cdr="http://schemas.openxmlformats.org/drawingml/2006/chartDrawing">
    <cdr:from>
      <cdr:x>0.5</cdr:x>
      <cdr:y>0</cdr:y>
    </cdr:from>
    <cdr:to>
      <cdr:x>0.59825</cdr:x>
      <cdr:y>0.04878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4652981" y="-125"/>
          <a:ext cx="914308" cy="2964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i="1"/>
            <a:t>полезное</a:t>
          </a:r>
        </a:p>
      </cdr:txBody>
    </cdr:sp>
  </cdr:relSizeAnchor>
  <cdr:relSizeAnchor xmlns:cdr="http://schemas.openxmlformats.org/drawingml/2006/chartDrawing">
    <cdr:from>
      <cdr:x>0.01259</cdr:x>
      <cdr:y>0.4531</cdr:y>
    </cdr:from>
    <cdr:to>
      <cdr:x>0.20722</cdr:x>
      <cdr:y>0.50188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117124" y="2753491"/>
          <a:ext cx="1811212" cy="2964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200" b="1" i="1"/>
            <a:t>социогуманитарное</a:t>
          </a:r>
        </a:p>
      </cdr:txBody>
    </cdr:sp>
  </cdr:relSizeAnchor>
  <cdr:relSizeAnchor xmlns:cdr="http://schemas.openxmlformats.org/drawingml/2006/chartDrawing">
    <cdr:from>
      <cdr:x>0.68456</cdr:x>
      <cdr:y>0.45182</cdr:y>
    </cdr:from>
    <cdr:to>
      <cdr:x>0.93792</cdr:x>
      <cdr:y>0.5006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370446" y="2745717"/>
          <a:ext cx="2357749" cy="2964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i="1"/>
            <a:t>технико-технологическое</a:t>
          </a:r>
        </a:p>
      </cdr:txBody>
    </cdr:sp>
  </cdr:relSizeAnchor>
  <cdr:relSizeAnchor xmlns:cdr="http://schemas.openxmlformats.org/drawingml/2006/chartDrawing">
    <cdr:from>
      <cdr:x>0.05202</cdr:x>
      <cdr:y>0.05514</cdr:y>
    </cdr:from>
    <cdr:to>
      <cdr:x>0.46896</cdr:x>
      <cdr:y>0.31829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484067" y="335106"/>
          <a:ext cx="3880012" cy="15991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200" b="0" i="0" u="sng"/>
            <a:t>Содержательно-коммуникативные</a:t>
          </a:r>
          <a:r>
            <a:rPr lang="ru-RU" sz="1200" b="0" i="0" u="sng" baseline="0"/>
            <a:t> подходы</a:t>
          </a:r>
          <a:r>
            <a:rPr lang="ru-RU" sz="1200" b="0" i="0" baseline="0"/>
            <a:t>:</a:t>
          </a:r>
        </a:p>
        <a:p xmlns:a="http://schemas.openxmlformats.org/drawingml/2006/main">
          <a:pPr algn="ctr"/>
          <a:r>
            <a:rPr lang="ru-RU" sz="1200" b="0" i="0" baseline="0"/>
            <a:t>общение в Интернете, соц.сетях,</a:t>
          </a:r>
        </a:p>
        <a:p xmlns:a="http://schemas.openxmlformats.org/drawingml/2006/main">
          <a:pPr algn="ctr"/>
          <a:r>
            <a:rPr lang="ru-RU" sz="1200" b="0" i="0" baseline="0"/>
            <a:t>умение создавать тексты разного типа</a:t>
          </a:r>
        </a:p>
        <a:p xmlns:a="http://schemas.openxmlformats.org/drawingml/2006/main">
          <a:pPr algn="ctr"/>
          <a:r>
            <a:rPr lang="ru-RU" sz="1200" b="0" i="0" baseline="0"/>
            <a:t>для различных адресатов сообщения, </a:t>
          </a:r>
        </a:p>
        <a:p xmlns:a="http://schemas.openxmlformats.org/drawingml/2006/main">
          <a:pPr algn="ctr"/>
          <a:r>
            <a:rPr lang="ru-RU" sz="1200" b="0" i="0" baseline="0"/>
            <a:t>умение создавать фотографии, аудио- и</a:t>
          </a:r>
        </a:p>
        <a:p xmlns:a="http://schemas.openxmlformats.org/drawingml/2006/main">
          <a:pPr algn="ctr"/>
          <a:r>
            <a:rPr lang="ru-RU" sz="1200" b="0" i="0" baseline="0"/>
            <a:t>видеоматериалы на компьютере и </a:t>
          </a:r>
        </a:p>
        <a:p xmlns:a="http://schemas.openxmlformats.org/drawingml/2006/main">
          <a:pPr algn="ctr"/>
          <a:r>
            <a:rPr lang="ru-RU" sz="1200" b="0" i="0" baseline="0"/>
            <a:t>пересылать их другим и т.п.</a:t>
          </a:r>
          <a:endParaRPr lang="ru-RU" sz="1200" b="0" i="0"/>
        </a:p>
      </cdr:txBody>
    </cdr:sp>
  </cdr:relSizeAnchor>
  <cdr:relSizeAnchor xmlns:cdr="http://schemas.openxmlformats.org/drawingml/2006/chartDrawing">
    <cdr:from>
      <cdr:x>0.55285</cdr:x>
      <cdr:y>0.06028</cdr:y>
    </cdr:from>
    <cdr:to>
      <cdr:x>0.92953</cdr:x>
      <cdr:y>0.36615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5144819" y="366331"/>
          <a:ext cx="3505355" cy="18587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0" i="0" u="sng"/>
            <a:t>Технико-коммуникационные</a:t>
          </a:r>
          <a:r>
            <a:rPr lang="ru-RU" sz="1200" b="0" i="0" u="sng" baseline="0"/>
            <a:t> подходы</a:t>
          </a:r>
          <a:r>
            <a:rPr lang="ru-RU" sz="1200" b="0" i="0" baseline="0"/>
            <a:t>:</a:t>
          </a:r>
        </a:p>
        <a:p xmlns:a="http://schemas.openxmlformats.org/drawingml/2006/main">
          <a:pPr algn="ctr"/>
          <a:r>
            <a:rPr lang="ru-RU" sz="1200" b="0" i="0" baseline="0"/>
            <a:t>умение пользоваться инструментами </a:t>
          </a:r>
        </a:p>
        <a:p xmlns:a="http://schemas.openxmlformats.org/drawingml/2006/main">
          <a:pPr algn="ctr"/>
          <a:r>
            <a:rPr lang="ru-RU" sz="1200" b="0" i="0" baseline="0"/>
            <a:t>поиска, хранения и передачи </a:t>
          </a:r>
        </a:p>
        <a:p xmlns:a="http://schemas.openxmlformats.org/drawingml/2006/main">
          <a:pPr algn="ctr"/>
          <a:r>
            <a:rPr lang="ru-RU" sz="1200" b="0" i="0" baseline="0"/>
            <a:t>информации, в том числе браузерами, </a:t>
          </a:r>
        </a:p>
        <a:p xmlns:a="http://schemas.openxmlformats.org/drawingml/2006/main">
          <a:pPr algn="ctr"/>
          <a:r>
            <a:rPr lang="ru-RU" sz="1200" b="0" i="0" baseline="0"/>
            <a:t>облачными технологиями, </a:t>
          </a:r>
        </a:p>
        <a:p xmlns:a="http://schemas.openxmlformats.org/drawingml/2006/main">
          <a:pPr algn="ctr"/>
          <a:r>
            <a:rPr lang="ru-RU" sz="1200" b="0" i="0" baseline="0"/>
            <a:t>умение использовать технические</a:t>
          </a:r>
        </a:p>
        <a:p xmlns:a="http://schemas.openxmlformats.org/drawingml/2006/main">
          <a:pPr algn="ctr"/>
          <a:r>
            <a:rPr lang="ru-RU" sz="1200" b="0" i="0" baseline="0"/>
            <a:t> каналы коммуникации</a:t>
          </a:r>
        </a:p>
        <a:p xmlns:a="http://schemas.openxmlformats.org/drawingml/2006/main">
          <a:pPr algn="ctr"/>
          <a:r>
            <a:rPr lang="ru-RU" sz="1200" b="0" i="0" baseline="0"/>
            <a:t>(эл.почта, </a:t>
          </a:r>
          <a:r>
            <a:rPr lang="en-US" sz="1200" b="0" i="0" baseline="0"/>
            <a:t>sms,</a:t>
          </a:r>
          <a:r>
            <a:rPr lang="ru-RU" sz="1200" b="0" i="0" baseline="0"/>
            <a:t> </a:t>
          </a:r>
          <a:r>
            <a:rPr lang="en-US" sz="1200" b="0" i="0" baseline="0"/>
            <a:t>Skype </a:t>
          </a:r>
          <a:r>
            <a:rPr lang="ru-RU" sz="1200" b="0" i="0" baseline="0"/>
            <a:t>и т.п.) и др.</a:t>
          </a:r>
          <a:endParaRPr lang="ru-RU" sz="1200" b="0" i="0"/>
        </a:p>
      </cdr:txBody>
    </cdr:sp>
  </cdr:relSizeAnchor>
  <cdr:relSizeAnchor xmlns:cdr="http://schemas.openxmlformats.org/drawingml/2006/chartDrawing">
    <cdr:from>
      <cdr:x>0.54197</cdr:x>
      <cdr:y>0.53654</cdr:y>
    </cdr:from>
    <cdr:to>
      <cdr:x>0.96146</cdr:x>
      <cdr:y>0.80226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043566" y="3260536"/>
          <a:ext cx="3903689" cy="16147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200" b="0" i="0"/>
            <a:t> </a:t>
          </a:r>
          <a:r>
            <a:rPr lang="ru-RU" sz="1200" b="0" i="0" u="sng"/>
            <a:t>Техническая безопасность</a:t>
          </a:r>
          <a:r>
            <a:rPr lang="ru-RU" sz="1200" b="0" i="0" baseline="0"/>
            <a:t>:</a:t>
          </a:r>
        </a:p>
        <a:p xmlns:a="http://schemas.openxmlformats.org/drawingml/2006/main">
          <a:pPr algn="ctr"/>
          <a:r>
            <a:rPr lang="ru-RU" sz="1200" b="0" i="0" baseline="0"/>
            <a:t>умение использовать программы </a:t>
          </a:r>
        </a:p>
        <a:p xmlns:a="http://schemas.openxmlformats.org/drawingml/2006/main">
          <a:pPr algn="ctr"/>
          <a:r>
            <a:rPr lang="ru-RU" sz="1200" b="0" i="0" baseline="0"/>
            <a:t>защиты информации, </a:t>
          </a:r>
        </a:p>
        <a:p xmlns:a="http://schemas.openxmlformats.org/drawingml/2006/main">
          <a:pPr algn="ctr"/>
          <a:r>
            <a:rPr lang="ru-RU" sz="1200" b="0" i="0" baseline="0"/>
            <a:t>избавляться от спама, кукис, </a:t>
          </a:r>
        </a:p>
        <a:p xmlns:a="http://schemas.openxmlformats.org/drawingml/2006/main">
          <a:pPr algn="ctr"/>
          <a:r>
            <a:rPr lang="ru-RU" sz="1200" b="0" i="0" baseline="0"/>
            <a:t>бороться с вирусами, троянами и т.п.,</a:t>
          </a:r>
        </a:p>
        <a:p xmlns:a="http://schemas.openxmlformats.org/drawingml/2006/main">
          <a:pPr algn="ctr"/>
          <a:r>
            <a:rPr lang="ru-RU" sz="1200" b="0" i="0" baseline="0"/>
            <a:t>понимать опасность тех или иных действий </a:t>
          </a:r>
        </a:p>
        <a:p xmlns:a="http://schemas.openxmlformats.org/drawingml/2006/main">
          <a:pPr algn="ctr"/>
          <a:r>
            <a:rPr lang="ru-RU" sz="1200" b="0" i="0" baseline="0"/>
            <a:t>для работы компьютера и</a:t>
          </a:r>
        </a:p>
        <a:p xmlns:a="http://schemas.openxmlformats.org/drawingml/2006/main">
          <a:pPr algn="ctr"/>
          <a:r>
            <a:rPr lang="ru-RU" sz="1200" b="0" i="0" baseline="0"/>
            <a:t>другой цифровой техники и др.</a:t>
          </a:r>
        </a:p>
        <a:p xmlns:a="http://schemas.openxmlformats.org/drawingml/2006/main">
          <a:pPr algn="ctr"/>
          <a:endParaRPr lang="ru-RU" sz="1200" b="0" i="0"/>
        </a:p>
      </cdr:txBody>
    </cdr:sp>
  </cdr:relSizeAnchor>
  <cdr:relSizeAnchor xmlns:cdr="http://schemas.openxmlformats.org/drawingml/2006/chartDrawing">
    <cdr:from>
      <cdr:x>0.04446</cdr:x>
      <cdr:y>0.54041</cdr:y>
    </cdr:from>
    <cdr:to>
      <cdr:x>0.46812</cdr:x>
      <cdr:y>0.86849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413731" y="3284025"/>
          <a:ext cx="3942549" cy="19937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sz="1200" b="0" i="0" u="sng"/>
            <a:t>Социопсихологическая </a:t>
          </a:r>
          <a:r>
            <a:rPr lang="en-US" sz="1200" b="0" i="0" u="sng"/>
            <a:t> </a:t>
          </a:r>
          <a:r>
            <a:rPr lang="ru-RU" sz="1200" b="0" i="0" u="sng"/>
            <a:t>безопасность, </a:t>
          </a:r>
          <a:endParaRPr lang="en-US" sz="1200" b="0" i="0" u="sng"/>
        </a:p>
        <a:p xmlns:a="http://schemas.openxmlformats.org/drawingml/2006/main">
          <a:pPr algn="ctr"/>
          <a:r>
            <a:rPr lang="ru-RU" sz="1200" b="0" i="0" u="sng"/>
            <a:t>соблюдение норм поведения</a:t>
          </a:r>
          <a:r>
            <a:rPr lang="ru-RU" sz="1200" b="0" i="0"/>
            <a:t>: </a:t>
          </a:r>
        </a:p>
        <a:p xmlns:a="http://schemas.openxmlformats.org/drawingml/2006/main">
          <a:pPr algn="ctr"/>
          <a:r>
            <a:rPr lang="ru-RU" sz="1200" b="0" i="0"/>
            <a:t>не</a:t>
          </a:r>
          <a:r>
            <a:rPr lang="ru-RU" sz="1200" b="0" i="0" baseline="0"/>
            <a:t> выкладывать в Интернет </a:t>
          </a:r>
        </a:p>
        <a:p xmlns:a="http://schemas.openxmlformats.org/drawingml/2006/main">
          <a:pPr algn="ctr"/>
          <a:r>
            <a:rPr lang="ru-RU" sz="1200" b="0" i="0" baseline="0"/>
            <a:t>компроментирующую информацию,  </a:t>
          </a:r>
        </a:p>
        <a:p xmlns:a="http://schemas.openxmlformats.org/drawingml/2006/main">
          <a:pPr algn="ctr"/>
          <a:r>
            <a:rPr lang="ru-RU" sz="1200" b="0" i="0" baseline="0"/>
            <a:t>не провоцировать других и</a:t>
          </a:r>
        </a:p>
        <a:p xmlns:a="http://schemas.openxmlformats.org/drawingml/2006/main">
          <a:pPr algn="ctr"/>
          <a:r>
            <a:rPr lang="ru-RU" sz="1200" b="0" i="0" baseline="0"/>
            <a:t>не поддаваться на провокации и т.п.,</a:t>
          </a:r>
        </a:p>
        <a:p xmlns:a="http://schemas.openxmlformats.org/drawingml/2006/main">
          <a:pPr algn="ctr"/>
          <a:r>
            <a:rPr lang="ru-RU" sz="1200" b="0" i="0" baseline="0"/>
            <a:t>понимать опасность компьютерной, игровой </a:t>
          </a:r>
        </a:p>
        <a:p xmlns:a="http://schemas.openxmlformats.org/drawingml/2006/main">
          <a:pPr algn="ctr"/>
          <a:r>
            <a:rPr lang="ru-RU" sz="1200" b="0" i="0" baseline="0"/>
            <a:t>и Интернет-аддикции,</a:t>
          </a:r>
        </a:p>
        <a:p xmlns:a="http://schemas.openxmlformats.org/drawingml/2006/main">
          <a:pPr algn="ctr"/>
          <a:r>
            <a:rPr lang="ru-RU" sz="1200" b="0" i="0" baseline="0"/>
            <a:t>соблюдение этических и правовых норм и т.п.</a:t>
          </a:r>
          <a:endParaRPr lang="ru-RU" sz="1200" b="0" i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Friday, May 20,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Friday, May 20,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Friday, May 20,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Friday, May 20,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Friday, May 20,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Friday, May 20,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Friday, May 20,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Friday, May 20,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Friday, May 20,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Friday, May 20,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Friday, May 20,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Friday, May 20,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dirty="0"/>
              <a:t>Результаты измерения цифровой грамотности в</a:t>
            </a:r>
            <a:br>
              <a:rPr lang="ru-RU" sz="4000" dirty="0"/>
            </a:br>
            <a:r>
              <a:rPr lang="ru-RU" sz="4000" dirty="0"/>
              <a:t>федеральных округах России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199"/>
            <a:ext cx="6400800" cy="2681245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Сергей </a:t>
            </a:r>
            <a:r>
              <a:rPr lang="ru-RU" sz="2800" dirty="0" smtClean="0"/>
              <a:t>Давыдов (НИУ ВШЭ</a:t>
            </a:r>
            <a:r>
              <a:rPr lang="ru-RU" sz="2800" dirty="0" smtClean="0"/>
              <a:t>)</a:t>
            </a:r>
            <a:endParaRPr lang="en-US" sz="2800" dirty="0" smtClean="0"/>
          </a:p>
          <a:p>
            <a:r>
              <a:rPr lang="ru-RU" i="1" dirty="0" smtClean="0"/>
              <a:t>Выступление на V Международной научно-практической конференции НАММИ «Актуальные проблемы </a:t>
            </a:r>
            <a:r>
              <a:rPr lang="ru-RU" i="1" dirty="0" err="1" smtClean="0"/>
              <a:t>медиаисследований</a:t>
            </a:r>
            <a:r>
              <a:rPr lang="ru-RU" i="1" dirty="0" smtClean="0"/>
              <a:t> </a:t>
            </a:r>
            <a:r>
              <a:rPr lang="ru-RU" i="1" dirty="0"/>
              <a:t>– 2016</a:t>
            </a:r>
            <a:r>
              <a:rPr lang="ru-RU" i="1" dirty="0" smtClean="0"/>
              <a:t>»</a:t>
            </a:r>
          </a:p>
          <a:p>
            <a:r>
              <a:rPr lang="ru-RU" sz="2000" b="1" i="1" dirty="0" smtClean="0"/>
              <a:t>20 мая 2016 г.</a:t>
            </a:r>
            <a:endParaRPr lang="ru-RU" sz="20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920352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Цифровая безопасность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Способность защиты персональных данных</a:t>
            </a:r>
          </a:p>
          <a:p>
            <a:r>
              <a:rPr lang="ru-RU" dirty="0" smtClean="0"/>
              <a:t>Наличие навыков борьбы с угрозами целостности информации и компьютерными вирусами</a:t>
            </a:r>
          </a:p>
          <a:p>
            <a:r>
              <a:rPr lang="ru-RU" dirty="0" smtClean="0"/>
              <a:t>Отношение к пиратскому программному обеспечению</a:t>
            </a:r>
          </a:p>
          <a:p>
            <a:r>
              <a:rPr lang="ru-RU" dirty="0" smtClean="0"/>
              <a:t>Отношение к пиратскому </a:t>
            </a:r>
            <a:r>
              <a:rPr lang="ru-RU" dirty="0" err="1" smtClean="0"/>
              <a:t>медийному</a:t>
            </a:r>
            <a:r>
              <a:rPr lang="ru-RU" dirty="0" smtClean="0"/>
              <a:t> контенту</a:t>
            </a:r>
          </a:p>
          <a:p>
            <a:r>
              <a:rPr lang="ru-RU" dirty="0" smtClean="0"/>
              <a:t>Уровень культуры взаимодействия в социальных сетях</a:t>
            </a:r>
          </a:p>
          <a:p>
            <a:r>
              <a:rPr lang="ru-RU" dirty="0" smtClean="0"/>
              <a:t>Соблюдение этических норм при размещении цифрового контента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0462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 расчета индекса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199" y="1600200"/>
            <a:ext cx="8468316" cy="4876800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Данные </a:t>
            </a:r>
            <a:r>
              <a:rPr lang="ru-RU" sz="1600" dirty="0"/>
              <a:t>по охвату </a:t>
            </a:r>
            <a:r>
              <a:rPr lang="ru-RU" sz="1600" dirty="0" smtClean="0"/>
              <a:t>стационарного и </a:t>
            </a:r>
            <a:r>
              <a:rPr lang="ru-RU" sz="1600" dirty="0"/>
              <a:t>мобильного интернета, а </a:t>
            </a:r>
            <a:r>
              <a:rPr lang="ru-RU" sz="1600" dirty="0" smtClean="0"/>
              <a:t>также об </a:t>
            </a:r>
            <a:r>
              <a:rPr lang="ru-RU" sz="1600" dirty="0"/>
              <a:t>уровне потребления </a:t>
            </a:r>
            <a:r>
              <a:rPr lang="ru-RU" sz="1600" dirty="0" smtClean="0"/>
              <a:t>социальных медиа </a:t>
            </a:r>
            <a:r>
              <a:rPr lang="ru-RU" sz="1600" dirty="0"/>
              <a:t>предоставлены </a:t>
            </a:r>
            <a:r>
              <a:rPr lang="ru-RU" sz="1600" dirty="0" smtClean="0"/>
              <a:t>исследовательской </a:t>
            </a:r>
            <a:r>
              <a:rPr lang="ru-RU" sz="1600" dirty="0"/>
              <a:t>компанией </a:t>
            </a:r>
            <a:r>
              <a:rPr lang="ru-RU" sz="1600" b="1" dirty="0"/>
              <a:t>TNS Россия</a:t>
            </a:r>
            <a:r>
              <a:rPr lang="ru-RU" sz="1600" dirty="0"/>
              <a:t>. В </a:t>
            </a:r>
            <a:r>
              <a:rPr lang="ru-RU" sz="1600" dirty="0" smtClean="0"/>
              <a:t>первых двух </a:t>
            </a:r>
            <a:r>
              <a:rPr lang="ru-RU" sz="1600" dirty="0"/>
              <a:t>случаях источником </a:t>
            </a:r>
            <a:r>
              <a:rPr lang="ru-RU" sz="1600" dirty="0" smtClean="0"/>
              <a:t>является Установочное </a:t>
            </a:r>
            <a:r>
              <a:rPr lang="ru-RU" sz="1600" dirty="0"/>
              <a:t>исследование TNS </a:t>
            </a:r>
            <a:r>
              <a:rPr lang="ru-RU" sz="1600" dirty="0" err="1" smtClean="0"/>
              <a:t>Web</a:t>
            </a:r>
            <a:r>
              <a:rPr lang="ru-RU" sz="1600" dirty="0" smtClean="0"/>
              <a:t> </a:t>
            </a:r>
            <a:r>
              <a:rPr lang="ru-RU" sz="1600" dirty="0" err="1" smtClean="0"/>
              <a:t>Index</a:t>
            </a:r>
            <a:r>
              <a:rPr lang="ru-RU" sz="1600" dirty="0" smtClean="0"/>
              <a:t> </a:t>
            </a:r>
            <a:r>
              <a:rPr lang="ru-RU" sz="1600" dirty="0"/>
              <a:t>в январе-июне 2015 г. </a:t>
            </a:r>
            <a:r>
              <a:rPr lang="ru-RU" sz="1600" dirty="0" smtClean="0"/>
              <a:t>Исследование </a:t>
            </a:r>
            <a:r>
              <a:rPr lang="ru-RU" sz="1600" dirty="0"/>
              <a:t>проведено в городах </a:t>
            </a:r>
            <a:r>
              <a:rPr lang="ru-RU" sz="1600" dirty="0" smtClean="0"/>
              <a:t>РФ с </a:t>
            </a:r>
            <a:r>
              <a:rPr lang="ru-RU" sz="1600" dirty="0"/>
              <a:t>населением от 100000 </a:t>
            </a:r>
            <a:r>
              <a:rPr lang="ru-RU" sz="1600" dirty="0" smtClean="0"/>
              <a:t>жителей и </a:t>
            </a:r>
            <a:r>
              <a:rPr lang="ru-RU" sz="1600" dirty="0"/>
              <a:t>более, возраст респондентов — 12</a:t>
            </a:r>
            <a:r>
              <a:rPr lang="ru-RU" sz="1600" dirty="0" smtClean="0"/>
              <a:t>+. В </a:t>
            </a:r>
            <a:r>
              <a:rPr lang="ru-RU" sz="1600" dirty="0"/>
              <a:t>третьем случае были взяты </a:t>
            </a:r>
            <a:r>
              <a:rPr lang="ru-RU" sz="1600" dirty="0" smtClean="0"/>
              <a:t>данные проекта </a:t>
            </a:r>
            <a:r>
              <a:rPr lang="ru-RU" sz="1600" dirty="0"/>
              <a:t>TNS </a:t>
            </a:r>
            <a:r>
              <a:rPr lang="ru-RU" sz="1600" dirty="0" err="1"/>
              <a:t>Web</a:t>
            </a:r>
            <a:r>
              <a:rPr lang="ru-RU" sz="1600" dirty="0"/>
              <a:t> </a:t>
            </a:r>
            <a:r>
              <a:rPr lang="ru-RU" sz="1600" dirty="0" err="1"/>
              <a:t>Index</a:t>
            </a:r>
            <a:r>
              <a:rPr lang="ru-RU" sz="1600" dirty="0"/>
              <a:t> — Россия (</a:t>
            </a:r>
            <a:r>
              <a:rPr lang="ru-RU" sz="1600" dirty="0" smtClean="0"/>
              <a:t>вся Россия</a:t>
            </a:r>
            <a:r>
              <a:rPr lang="ru-RU" sz="1600" dirty="0"/>
              <a:t>, респонденты в </a:t>
            </a:r>
            <a:r>
              <a:rPr lang="ru-RU" sz="1600" dirty="0" smtClean="0"/>
              <a:t>возрасте 12–64</a:t>
            </a:r>
            <a:r>
              <a:rPr lang="ru-RU" sz="1600" dirty="0"/>
              <a:t>) за аналогичный </a:t>
            </a:r>
            <a:r>
              <a:rPr lang="ru-RU" sz="1600" dirty="0" smtClean="0"/>
              <a:t>период времени</a:t>
            </a:r>
            <a:r>
              <a:rPr lang="ru-RU" sz="1600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Данные </a:t>
            </a:r>
            <a:r>
              <a:rPr lang="ru-RU" sz="1600" dirty="0"/>
              <a:t>по количеству </a:t>
            </a:r>
            <a:r>
              <a:rPr lang="ru-RU" sz="1600" dirty="0" smtClean="0"/>
              <a:t>зарегистрированных </a:t>
            </a:r>
            <a:r>
              <a:rPr lang="ru-RU" sz="1600" dirty="0"/>
              <a:t>в регионе </a:t>
            </a:r>
            <a:r>
              <a:rPr lang="ru-RU" sz="1600" dirty="0" smtClean="0"/>
              <a:t>интернет-СМИ </a:t>
            </a:r>
            <a:r>
              <a:rPr lang="ru-RU" sz="1600" dirty="0"/>
              <a:t>на душу населения </a:t>
            </a:r>
            <a:r>
              <a:rPr lang="ru-RU" sz="1600" dirty="0" smtClean="0"/>
              <a:t>были рассчитаны </a:t>
            </a:r>
            <a:r>
              <a:rPr lang="ru-RU" sz="1600" dirty="0"/>
              <a:t>на основании </a:t>
            </a:r>
            <a:r>
              <a:rPr lang="ru-RU" sz="1600" dirty="0" smtClean="0"/>
              <a:t>сведений из </a:t>
            </a:r>
            <a:r>
              <a:rPr lang="ru-RU" sz="1600" dirty="0"/>
              <a:t>базы </a:t>
            </a:r>
            <a:r>
              <a:rPr lang="ru-RU" sz="1600" dirty="0" smtClean="0"/>
              <a:t>данных </a:t>
            </a:r>
            <a:r>
              <a:rPr lang="ru-RU" sz="1600" b="1" dirty="0" err="1" smtClean="0"/>
              <a:t>Роскомнадзора</a:t>
            </a:r>
            <a:r>
              <a:rPr lang="ru-RU" sz="1600" dirty="0" smtClean="0"/>
              <a:t> </a:t>
            </a:r>
            <a:r>
              <a:rPr lang="ru-RU" sz="1600" dirty="0"/>
              <a:t>(по </a:t>
            </a:r>
            <a:r>
              <a:rPr lang="ru-RU" sz="1600" dirty="0" smtClean="0"/>
              <a:t>состоянию на </a:t>
            </a:r>
            <a:r>
              <a:rPr lang="ru-RU" sz="1600" dirty="0"/>
              <a:t>октябрь 2015 г.), а также </a:t>
            </a:r>
            <a:r>
              <a:rPr lang="ru-RU" sz="1600" dirty="0" smtClean="0"/>
              <a:t>сведений </a:t>
            </a:r>
            <a:r>
              <a:rPr lang="ru-RU" sz="1600" b="1" dirty="0" smtClean="0"/>
              <a:t>Росстата</a:t>
            </a:r>
            <a:r>
              <a:rPr lang="ru-RU" sz="1600" dirty="0" smtClean="0"/>
              <a:t> </a:t>
            </a:r>
            <a:r>
              <a:rPr lang="ru-RU" sz="1600" dirty="0"/>
              <a:t>о численности </a:t>
            </a:r>
            <a:r>
              <a:rPr lang="ru-RU" sz="1600" dirty="0" smtClean="0"/>
              <a:t>населения федеральных </a:t>
            </a:r>
            <a:r>
              <a:rPr lang="ru-RU" sz="1600" dirty="0"/>
              <a:t>округов РФ по </a:t>
            </a:r>
            <a:r>
              <a:rPr lang="ru-RU" sz="1600" dirty="0" smtClean="0"/>
              <a:t>состоянию </a:t>
            </a:r>
            <a:r>
              <a:rPr lang="ru-RU" sz="1600" dirty="0"/>
              <a:t>на 1 января 2015 г.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Информация </a:t>
            </a:r>
            <a:r>
              <a:rPr lang="ru-RU" sz="1600" dirty="0"/>
              <a:t>по прочим </a:t>
            </a:r>
            <a:r>
              <a:rPr lang="ru-RU" sz="1600" dirty="0" smtClean="0"/>
              <a:t>параметрам</a:t>
            </a:r>
            <a:r>
              <a:rPr lang="ru-RU" sz="1600" dirty="0"/>
              <a:t>, использованным для </a:t>
            </a:r>
            <a:r>
              <a:rPr lang="ru-RU" sz="1600" dirty="0" smtClean="0"/>
              <a:t>построения </a:t>
            </a:r>
            <a:r>
              <a:rPr lang="ru-RU" sz="1600" dirty="0"/>
              <a:t>ИЦГ, получена в </a:t>
            </a:r>
            <a:r>
              <a:rPr lang="ru-RU" sz="1600" dirty="0" smtClean="0"/>
              <a:t>результате инициированного </a:t>
            </a:r>
            <a:r>
              <a:rPr lang="ru-RU" sz="1600" dirty="0"/>
              <a:t>в рамках </a:t>
            </a:r>
            <a:r>
              <a:rPr lang="ru-RU" sz="1600" dirty="0" smtClean="0"/>
              <a:t>данного проекта </a:t>
            </a:r>
            <a:r>
              <a:rPr lang="ru-RU" sz="1600" dirty="0"/>
              <a:t>репрезентативного </a:t>
            </a:r>
            <a:r>
              <a:rPr lang="ru-RU" sz="1600" dirty="0" smtClean="0"/>
              <a:t>массового </a:t>
            </a:r>
            <a:r>
              <a:rPr lang="ru-RU" sz="1600" dirty="0"/>
              <a:t>опроса россиян в возрасте </a:t>
            </a:r>
            <a:r>
              <a:rPr lang="ru-RU" sz="1600" dirty="0" smtClean="0"/>
              <a:t>от 18 </a:t>
            </a:r>
            <a:r>
              <a:rPr lang="ru-RU" sz="1600" dirty="0"/>
              <a:t>лет и старше. Опрос </a:t>
            </a:r>
            <a:r>
              <a:rPr lang="ru-RU" sz="1600" dirty="0" smtClean="0"/>
              <a:t>реализован исследовательской компанией </a:t>
            </a:r>
            <a:r>
              <a:rPr lang="ru-RU" sz="1600" b="1" dirty="0" smtClean="0"/>
              <a:t>ВЦИОМ</a:t>
            </a:r>
            <a:r>
              <a:rPr lang="ru-RU" sz="1600" dirty="0" smtClean="0"/>
              <a:t> </a:t>
            </a:r>
            <a:r>
              <a:rPr lang="ru-RU" sz="1600" dirty="0"/>
              <a:t>в сентябре 2015 г</a:t>
            </a:r>
            <a:r>
              <a:rPr lang="ru-RU" sz="1600" dirty="0" smtClean="0"/>
              <a:t>. Объем </a:t>
            </a:r>
            <a:r>
              <a:rPr lang="ru-RU" sz="1600" dirty="0"/>
              <a:t>выборки — 1600 человек</a:t>
            </a:r>
            <a:r>
              <a:rPr lang="ru-RU" sz="1600" dirty="0" smtClean="0"/>
              <a:t>. Метод </a:t>
            </a:r>
            <a:r>
              <a:rPr lang="ru-RU" sz="1600" dirty="0"/>
              <a:t>исследования — </a:t>
            </a:r>
            <a:r>
              <a:rPr lang="ru-RU" sz="1600" dirty="0" smtClean="0"/>
              <a:t>личные интервью </a:t>
            </a:r>
            <a:r>
              <a:rPr lang="ru-RU" sz="1600" dirty="0"/>
              <a:t>по месту </a:t>
            </a:r>
            <a:r>
              <a:rPr lang="ru-RU" sz="1600" dirty="0" smtClean="0"/>
              <a:t>жительства респондентов.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/>
              <a:t>Дополнительно были проведены методические эксперименты: анализ «больших данных» (</a:t>
            </a:r>
            <a:r>
              <a:rPr lang="en-US" sz="1600" dirty="0" smtClean="0"/>
              <a:t>Data-Centric Alliance) </a:t>
            </a:r>
            <a:r>
              <a:rPr lang="ru-RU" sz="1600" dirty="0" smtClean="0"/>
              <a:t>и опрос пользователей социальной сети («</a:t>
            </a:r>
            <a:r>
              <a:rPr lang="ru-RU" sz="1600" dirty="0" err="1" smtClean="0"/>
              <a:t>Одноклассники.ру</a:t>
            </a:r>
            <a:r>
              <a:rPr lang="ru-RU" sz="1600" dirty="0" smtClean="0"/>
              <a:t>»).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25904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Порядок расчета индекса цифровой грамотности в регионах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Интегральный индекс, а также </a:t>
            </a:r>
            <a:r>
              <a:rPr lang="ru-RU" dirty="0" err="1" smtClean="0"/>
              <a:t>субиндексы</a:t>
            </a:r>
            <a:r>
              <a:rPr lang="ru-RU" dirty="0" smtClean="0"/>
              <a:t> </a:t>
            </a:r>
            <a:r>
              <a:rPr lang="ru-RU" dirty="0" smtClean="0"/>
              <a:t>рассчитываются по формуле:</a:t>
            </a:r>
          </a:p>
          <a:p>
            <a:pPr marL="0" indent="0" algn="ctr">
              <a:buNone/>
            </a:pPr>
            <a:r>
              <a:rPr lang="ru-RU" b="1" dirty="0" smtClean="0"/>
              <a:t>ИНДЕКС </a:t>
            </a:r>
            <a:r>
              <a:rPr lang="ru-RU" b="1" dirty="0" smtClean="0"/>
              <a:t>= НП1</a:t>
            </a:r>
            <a:r>
              <a:rPr lang="en-US" b="1" dirty="0" smtClean="0"/>
              <a:t>*</a:t>
            </a:r>
            <a:r>
              <a:rPr lang="ru-RU" b="1" dirty="0" smtClean="0"/>
              <a:t>ВК1 + НП2</a:t>
            </a:r>
            <a:r>
              <a:rPr lang="en-US" b="1" dirty="0" smtClean="0"/>
              <a:t>*</a:t>
            </a:r>
            <a:r>
              <a:rPr lang="ru-RU" b="1" dirty="0" smtClean="0"/>
              <a:t>ВК2 + … НП</a:t>
            </a:r>
            <a:r>
              <a:rPr lang="en-US" b="1" dirty="0" smtClean="0"/>
              <a:t>n*</a:t>
            </a:r>
            <a:r>
              <a:rPr lang="ru-RU" b="1" dirty="0" smtClean="0"/>
              <a:t>ВК</a:t>
            </a:r>
            <a:r>
              <a:rPr lang="en-US" b="1" dirty="0" smtClean="0"/>
              <a:t>n</a:t>
            </a:r>
            <a:r>
              <a:rPr lang="en-US" dirty="0" smtClean="0"/>
              <a:t>, </a:t>
            </a:r>
            <a:r>
              <a:rPr lang="ru-RU" dirty="0" smtClean="0"/>
              <a:t>где:</a:t>
            </a:r>
          </a:p>
          <a:p>
            <a:pPr marL="0" indent="0">
              <a:buNone/>
            </a:pPr>
            <a:r>
              <a:rPr lang="ru-RU" dirty="0" smtClean="0"/>
              <a:t>НП1</a:t>
            </a:r>
            <a:r>
              <a:rPr lang="ru-RU" dirty="0" smtClean="0"/>
              <a:t>, НП2… - нормированные показатели;</a:t>
            </a:r>
          </a:p>
          <a:p>
            <a:pPr marL="0" indent="0">
              <a:buNone/>
            </a:pPr>
            <a:r>
              <a:rPr lang="ru-RU" dirty="0" smtClean="0"/>
              <a:t>ВК1, ВК2… - весовые коэффициенты.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Нормирование показателей для расчета индекса производится по шкале от 0 до 10</a:t>
            </a:r>
            <a:r>
              <a:rPr lang="ru-RU" dirty="0" smtClean="0"/>
              <a:t>. Формула нормирования:</a:t>
            </a:r>
          </a:p>
          <a:p>
            <a:pPr marL="0" indent="0" algn="ctr">
              <a:buNone/>
            </a:pPr>
            <a:r>
              <a:rPr lang="ru-RU" b="1" dirty="0"/>
              <a:t>НП = (ННП – МИНННП) / (МАКСННП*МИНННП) * </a:t>
            </a:r>
            <a:r>
              <a:rPr lang="ru-RU" b="1" dirty="0" smtClean="0"/>
              <a:t>10</a:t>
            </a:r>
            <a:r>
              <a:rPr lang="ru-RU" dirty="0" smtClean="0"/>
              <a:t>, где: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НП </a:t>
            </a:r>
            <a:r>
              <a:rPr lang="ru-RU" dirty="0"/>
              <a:t>– нормированный показатель;</a:t>
            </a:r>
          </a:p>
          <a:p>
            <a:pPr marL="0" indent="0">
              <a:buNone/>
            </a:pPr>
            <a:r>
              <a:rPr lang="ru-RU" dirty="0"/>
              <a:t>ННП – ненормированный показатель;</a:t>
            </a:r>
          </a:p>
          <a:p>
            <a:pPr marL="0" indent="0">
              <a:buNone/>
            </a:pPr>
            <a:r>
              <a:rPr lang="ru-RU" dirty="0"/>
              <a:t>МИНННП – минимальное значение ненормированного показателя;</a:t>
            </a:r>
          </a:p>
          <a:p>
            <a:pPr marL="0" indent="0">
              <a:buNone/>
            </a:pPr>
            <a:r>
              <a:rPr lang="ru-RU" dirty="0"/>
              <a:t>МАКСННП – максимальное значение ненормированного показателя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743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Значения НЦГ и </a:t>
            </a:r>
            <a:r>
              <a:rPr lang="ru-RU" dirty="0" err="1" smtClean="0"/>
              <a:t>субиндексов</a:t>
            </a:r>
            <a:r>
              <a:rPr lang="ru-RU" dirty="0" smtClean="0"/>
              <a:t> в федеральных округах России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3448118"/>
              </p:ext>
            </p:extLst>
          </p:nvPr>
        </p:nvGraphicFramePr>
        <p:xfrm>
          <a:off x="945446" y="1650640"/>
          <a:ext cx="7340797" cy="49106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7124"/>
                <a:gridCol w="1586146"/>
                <a:gridCol w="712181"/>
                <a:gridCol w="712181"/>
                <a:gridCol w="712181"/>
                <a:gridCol w="712181"/>
                <a:gridCol w="712181"/>
                <a:gridCol w="642818"/>
                <a:gridCol w="704007"/>
                <a:gridCol w="509797"/>
              </a:tblGrid>
              <a:tr h="812800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Федеральный округ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Индекс цифровой грамотности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Субиндекс цифрового потребления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Субиндекс цифровых компетенций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Субиндекс цифровой безопасности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18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</a:rPr>
                        <a:t>Зна-чение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Ранг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</a:rPr>
                        <a:t>Зна-чение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Ранг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</a:rPr>
                        <a:t>Зна-чение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Ранг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 smtClean="0">
                          <a:effectLst/>
                        </a:rPr>
                        <a:t>Зна-чение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Ранг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</a:tr>
              <a:tr h="2709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Центральный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5,83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6,86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5,11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5,85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</a:tr>
              <a:tr h="5418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Северо-Западный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6,46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7,29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7,89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3,78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</a:tr>
              <a:tr h="2709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Южный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4,72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4,06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4,29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5,90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</a:tr>
              <a:tr h="5418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Северо-Кавказский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4,19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4,25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3,32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5,30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</a:tr>
              <a:tr h="2709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Приволжский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3,30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3,81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2,76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3,55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</a:tr>
              <a:tr h="2709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Уральский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5,02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4,45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5,91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4,33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</a:tr>
              <a:tr h="2709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Сибирский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3,97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4,47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3,11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4,66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</a:tr>
              <a:tr h="54186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Дальневосточный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5,17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5,59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3,10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7,56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</a:tr>
              <a:tr h="2709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Крымский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1,34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0,11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2,16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1,36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 anchor="b"/>
                </a:tc>
              </a:tr>
              <a:tr h="2709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ВСЯ РОССИЯ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4,79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5,17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4,48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4,85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733" marR="6773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597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4000" b="1" dirty="0" smtClean="0"/>
              <a:t>СПАСИБО ЗА ВНИМАНИЕ!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4227954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проекте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Реализован в 2015 г. некоммерческой организацией </a:t>
            </a:r>
            <a:r>
              <a:rPr lang="ru-RU" dirty="0" smtClean="0"/>
              <a:t>РОЦИТ совместно с Факультетом коммуникаций, медиа и дизайна НИУ ВШЭ.</a:t>
            </a:r>
          </a:p>
          <a:p>
            <a:r>
              <a:rPr lang="ru-RU" dirty="0" smtClean="0"/>
              <a:t>Авторский коллектив проекта:</a:t>
            </a:r>
          </a:p>
          <a:p>
            <a:pPr lvl="1"/>
            <a:r>
              <a:rPr lang="ru-RU" dirty="0"/>
              <a:t>РОЦИТ</a:t>
            </a:r>
            <a:r>
              <a:rPr lang="ru-RU" dirty="0" smtClean="0"/>
              <a:t>: Т</a:t>
            </a:r>
            <a:r>
              <a:rPr lang="ru-RU" dirty="0"/>
              <a:t>. </a:t>
            </a:r>
            <a:r>
              <a:rPr lang="ru-RU" dirty="0" err="1"/>
              <a:t>Голубовская</a:t>
            </a:r>
            <a:r>
              <a:rPr lang="ru-RU" dirty="0"/>
              <a:t> (руководитель</a:t>
            </a:r>
            <a:r>
              <a:rPr lang="ru-RU" dirty="0" smtClean="0"/>
              <a:t>), С</a:t>
            </a:r>
            <a:r>
              <a:rPr lang="ru-RU" dirty="0"/>
              <a:t>. Гребенников, Я. </a:t>
            </a:r>
            <a:r>
              <a:rPr lang="ru-RU" dirty="0" err="1"/>
              <a:t>Капустинский</a:t>
            </a:r>
            <a:r>
              <a:rPr lang="ru-RU" dirty="0" smtClean="0"/>
              <a:t>, У</a:t>
            </a:r>
            <a:r>
              <a:rPr lang="ru-RU" dirty="0"/>
              <a:t>. Парфентьев, Е. Савенок</a:t>
            </a:r>
            <a:r>
              <a:rPr lang="ru-RU" dirty="0" smtClean="0"/>
              <a:t>, М</a:t>
            </a:r>
            <a:r>
              <a:rPr lang="ru-RU" dirty="0"/>
              <a:t>. </a:t>
            </a:r>
            <a:r>
              <a:rPr lang="ru-RU" dirty="0" err="1"/>
              <a:t>Твердынин</a:t>
            </a:r>
            <a:r>
              <a:rPr lang="ru-RU" dirty="0"/>
              <a:t>, С. Плуготаренко</a:t>
            </a:r>
            <a:r>
              <a:rPr lang="ru-RU" dirty="0" smtClean="0"/>
              <a:t>, К</a:t>
            </a:r>
            <a:r>
              <a:rPr lang="ru-RU" dirty="0"/>
              <a:t>. </a:t>
            </a:r>
            <a:r>
              <a:rPr lang="ru-RU" dirty="0" err="1"/>
              <a:t>Казарян</a:t>
            </a:r>
            <a:r>
              <a:rPr lang="ru-RU" dirty="0"/>
              <a:t>.</a:t>
            </a:r>
          </a:p>
          <a:p>
            <a:pPr lvl="1"/>
            <a:r>
              <a:rPr lang="ru-RU" dirty="0"/>
              <a:t>НИУ ВШЭ</a:t>
            </a:r>
            <a:r>
              <a:rPr lang="ru-RU" dirty="0" smtClean="0"/>
              <a:t>: С</a:t>
            </a:r>
            <a:r>
              <a:rPr lang="ru-RU" dirty="0"/>
              <a:t>. Давыдов (руководитель</a:t>
            </a:r>
            <a:r>
              <a:rPr lang="ru-RU" dirty="0" smtClean="0"/>
              <a:t>), О</a:t>
            </a:r>
            <a:r>
              <a:rPr lang="ru-RU" dirty="0"/>
              <a:t>. Логунова, А. Шариков</a:t>
            </a:r>
            <a:r>
              <a:rPr lang="ru-RU" dirty="0" smtClean="0"/>
              <a:t>.</a:t>
            </a:r>
          </a:p>
          <a:p>
            <a:r>
              <a:rPr lang="ru-RU" dirty="0"/>
              <a:t>Цель проекта - разработка </a:t>
            </a:r>
            <a:r>
              <a:rPr lang="ru-RU" dirty="0" smtClean="0"/>
              <a:t>методологии и </a:t>
            </a:r>
            <a:r>
              <a:rPr lang="ru-RU" dirty="0"/>
              <a:t>расчет ИЦГ в регионах России.</a:t>
            </a:r>
          </a:p>
        </p:txBody>
      </p:sp>
    </p:spTree>
    <p:extLst>
      <p:ext uri="{BB962C8B-B14F-4D97-AF65-F5344CB8AC3E}">
        <p14:creationId xmlns:p14="http://schemas.microsoft.com/office/powerpoint/2010/main" val="1783598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Этапы реализации проекта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200" dirty="0" err="1" smtClean="0"/>
              <a:t>Операционализация</a:t>
            </a:r>
            <a:r>
              <a:rPr lang="ru-RU" sz="3200" dirty="0" smtClean="0"/>
              <a:t> понятия цифровой грамотности и разработка ИЦГ</a:t>
            </a:r>
          </a:p>
          <a:p>
            <a:r>
              <a:rPr lang="ru-RU" sz="3200" dirty="0" smtClean="0"/>
              <a:t>Экспертное </a:t>
            </a:r>
            <a:r>
              <a:rPr lang="ru-RU" sz="3200" dirty="0" smtClean="0"/>
              <a:t>обсуждение </a:t>
            </a:r>
            <a:r>
              <a:rPr lang="ru-RU" sz="3200" dirty="0" smtClean="0"/>
              <a:t>структуры индекса </a:t>
            </a:r>
            <a:r>
              <a:rPr lang="ru-RU" sz="3200" dirty="0" smtClean="0"/>
              <a:t>с целью формирования окончательного списка показателей, а также их весовых коэффициентов</a:t>
            </a:r>
          </a:p>
          <a:p>
            <a:r>
              <a:rPr lang="ru-RU" sz="3200" dirty="0" smtClean="0"/>
              <a:t>Сбор статистических данных для индекса</a:t>
            </a:r>
          </a:p>
          <a:p>
            <a:r>
              <a:rPr lang="ru-RU" sz="3200" dirty="0" smtClean="0"/>
              <a:t>Проведение массового опроса с целью получения показателей для индекса</a:t>
            </a:r>
          </a:p>
          <a:p>
            <a:r>
              <a:rPr lang="ru-RU" sz="3200" dirty="0" smtClean="0"/>
              <a:t>Расчет и публикация индекса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04656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Цифровая грамотность: о понятии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Понятие «цифровая грамотность» формируется на рубеже 1980-1990-х гг. Вошло в широкий обиход после выхода книги Пола </a:t>
            </a:r>
            <a:r>
              <a:rPr lang="ru-RU" dirty="0" err="1" smtClean="0"/>
              <a:t>Гилстера</a:t>
            </a:r>
            <a:r>
              <a:rPr lang="ru-RU" dirty="0" smtClean="0"/>
              <a:t> «Цифровая грамотность» (1997).</a:t>
            </a:r>
          </a:p>
          <a:p>
            <a:r>
              <a:rPr lang="ru-RU" dirty="0" smtClean="0"/>
              <a:t>Так называемая «парциальная грамотность» (близкие понятия: компьютерная грамотность, </a:t>
            </a:r>
            <a:r>
              <a:rPr lang="ru-RU" dirty="0"/>
              <a:t>Интернет-</a:t>
            </a:r>
            <a:r>
              <a:rPr lang="ru-RU" dirty="0" smtClean="0"/>
              <a:t>грамотность, </a:t>
            </a:r>
            <a:r>
              <a:rPr lang="ru-RU" dirty="0"/>
              <a:t>медиа- и </a:t>
            </a:r>
            <a:r>
              <a:rPr lang="ru-RU" dirty="0" smtClean="0"/>
              <a:t>информационная грамотность, критическая грамотность).</a:t>
            </a:r>
          </a:p>
          <a:p>
            <a:r>
              <a:rPr lang="ru-RU" dirty="0" smtClean="0"/>
              <a:t>На 31 марта 2015 г. в каталоге Библиотеки Конгресса США по запросу «</a:t>
            </a:r>
            <a:r>
              <a:rPr lang="en-US" dirty="0" smtClean="0"/>
              <a:t>digital</a:t>
            </a:r>
            <a:r>
              <a:rPr lang="ru-RU" dirty="0" smtClean="0"/>
              <a:t> </a:t>
            </a:r>
            <a:r>
              <a:rPr lang="en-US" dirty="0" smtClean="0"/>
              <a:t>literacy</a:t>
            </a:r>
            <a:r>
              <a:rPr lang="ru-RU" dirty="0" smtClean="0"/>
              <a:t>» было получено 66 книг, из которых 1 была опубликована до 2000 г., а 43 – после 2010 г.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731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Ключевые проекты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Модель цифровой грамотности Канадского центра цифровой и </a:t>
            </a:r>
            <a:r>
              <a:rPr lang="ru-RU" dirty="0" err="1"/>
              <a:t>медиаграмотности</a:t>
            </a:r>
            <a:r>
              <a:rPr lang="ru-RU" dirty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МедиаСмартс</a:t>
            </a:r>
            <a:r>
              <a:rPr lang="ru-RU" dirty="0" smtClean="0"/>
              <a:t>»</a:t>
            </a:r>
          </a:p>
          <a:p>
            <a:r>
              <a:rPr lang="ru-RU" dirty="0"/>
              <a:t>Медиа- и информационная грамотность: подход Фонда </a:t>
            </a:r>
            <a:r>
              <a:rPr lang="ru-RU" dirty="0" smtClean="0"/>
              <a:t>«Современная Польша»</a:t>
            </a:r>
          </a:p>
          <a:p>
            <a:r>
              <a:rPr lang="ru-RU" dirty="0"/>
              <a:t>Цифровая компетентность: концепция Г.У. Солдатовой</a:t>
            </a:r>
          </a:p>
        </p:txBody>
      </p:sp>
    </p:spTree>
    <p:extLst>
      <p:ext uri="{BB962C8B-B14F-4D97-AF65-F5344CB8AC3E}">
        <p14:creationId xmlns:p14="http://schemas.microsoft.com/office/powerpoint/2010/main" val="1809729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Четырехкомпонентная модель цифровой грамотности</a:t>
            </a:r>
            <a:endParaRPr lang="en-US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89433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Индекс цифровой грамотности в регионах: подход РОЦИТ-ВШЭ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dirty="0" smtClean="0"/>
              <a:t>Объект индексирования – взрослое население российских регионов.</a:t>
            </a:r>
          </a:p>
          <a:p>
            <a:r>
              <a:rPr lang="ru-RU" sz="3200" dirty="0" smtClean="0"/>
              <a:t>Три группы показателей:</a:t>
            </a:r>
          </a:p>
          <a:p>
            <a:pPr lvl="1"/>
            <a:r>
              <a:rPr lang="ru-RU" sz="2800" dirty="0"/>
              <a:t>ц</a:t>
            </a:r>
            <a:r>
              <a:rPr lang="ru-RU" sz="2800" dirty="0" smtClean="0"/>
              <a:t>ифровое потребление;</a:t>
            </a:r>
          </a:p>
          <a:p>
            <a:pPr lvl="1"/>
            <a:r>
              <a:rPr lang="ru-RU" sz="2800" dirty="0" smtClean="0"/>
              <a:t>цифровые компетенции;</a:t>
            </a:r>
          </a:p>
          <a:p>
            <a:pPr lvl="1"/>
            <a:r>
              <a:rPr lang="ru-RU" sz="2800" dirty="0"/>
              <a:t>ц</a:t>
            </a:r>
            <a:r>
              <a:rPr lang="ru-RU" sz="2800" dirty="0" smtClean="0"/>
              <a:t>ифровая безопасность</a:t>
            </a:r>
          </a:p>
          <a:p>
            <a:r>
              <a:rPr lang="ru-RU" sz="3200" dirty="0" smtClean="0"/>
              <a:t>Использование официальной статистики, вторичных данных «готовых» исследований, а также исследования, инициированного в рамках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3944235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Цифровое потребление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Охват широкополосного фиксированного Интернета</a:t>
            </a:r>
          </a:p>
          <a:p>
            <a:r>
              <a:rPr lang="ru-RU" dirty="0" smtClean="0"/>
              <a:t>Охват мобильного Интернета</a:t>
            </a:r>
            <a:endParaRPr lang="en-US" dirty="0" smtClean="0"/>
          </a:p>
          <a:p>
            <a:r>
              <a:rPr lang="ru-RU" dirty="0" smtClean="0"/>
              <a:t>Уровень наличия в личном пользовании цифровых устройств</a:t>
            </a:r>
          </a:p>
          <a:p>
            <a:r>
              <a:rPr lang="ru-RU" dirty="0" smtClean="0"/>
              <a:t>Количество зарегистрированных в регионе Интернет-СМИ на душу населения</a:t>
            </a:r>
          </a:p>
          <a:p>
            <a:r>
              <a:rPr lang="ru-RU" dirty="0" smtClean="0"/>
              <a:t>Объем услуг спутниковой связи на душу населения</a:t>
            </a:r>
          </a:p>
          <a:p>
            <a:r>
              <a:rPr lang="ru-RU" dirty="0" smtClean="0"/>
              <a:t>Уровень потребления социальных медиа</a:t>
            </a:r>
          </a:p>
          <a:p>
            <a:r>
              <a:rPr lang="ru-RU" dirty="0" smtClean="0"/>
              <a:t>Уровень потребления цифровых государственных услуг</a:t>
            </a:r>
          </a:p>
          <a:p>
            <a:r>
              <a:rPr lang="ru-RU" dirty="0" smtClean="0"/>
              <a:t>Уровень потребления новостной информации в Интернете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3325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Цифровые компетенции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Компетенции в области поиска информации в Интернете</a:t>
            </a:r>
          </a:p>
          <a:p>
            <a:r>
              <a:rPr lang="ru-RU" dirty="0" smtClean="0"/>
              <a:t>Компетенции в области использовании мобильных средств коммуникации</a:t>
            </a:r>
          </a:p>
          <a:p>
            <a:r>
              <a:rPr lang="ru-RU" dirty="0" smtClean="0"/>
              <a:t>Компетенции в области использования социальных сетей</a:t>
            </a:r>
          </a:p>
          <a:p>
            <a:r>
              <a:rPr lang="ru-RU" dirty="0" smtClean="0"/>
              <a:t>Компетенции в области проведения финансовых операций через Интернет</a:t>
            </a:r>
            <a:endParaRPr lang="en-US" dirty="0" smtClean="0"/>
          </a:p>
          <a:p>
            <a:r>
              <a:rPr lang="ru-RU" dirty="0" smtClean="0"/>
              <a:t>Компетенции в области потребления товаров и услуг через Интернет</a:t>
            </a:r>
          </a:p>
          <a:p>
            <a:r>
              <a:rPr lang="ru-RU" dirty="0" smtClean="0"/>
              <a:t>Компетенции в области критического восприятия информации и проверки на достоверность</a:t>
            </a:r>
          </a:p>
          <a:p>
            <a:r>
              <a:rPr lang="ru-RU" dirty="0" smtClean="0"/>
              <a:t>Компетенции в области производства мультимедийного контента для Интернета</a:t>
            </a:r>
          </a:p>
        </p:txBody>
      </p:sp>
    </p:spTree>
    <p:extLst>
      <p:ext uri="{BB962C8B-B14F-4D97-AF65-F5344CB8AC3E}">
        <p14:creationId xmlns:p14="http://schemas.microsoft.com/office/powerpoint/2010/main" val="8529839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3664</TotalTime>
  <Words>1089</Words>
  <Application>Microsoft Office PowerPoint</Application>
  <PresentationFormat>Экран (4:3)</PresentationFormat>
  <Paragraphs>228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Clarity</vt:lpstr>
      <vt:lpstr>Результаты измерения цифровой грамотности в федеральных округах России</vt:lpstr>
      <vt:lpstr>О проекте</vt:lpstr>
      <vt:lpstr>Этапы реализации проекта</vt:lpstr>
      <vt:lpstr>Цифровая грамотность: о понятии</vt:lpstr>
      <vt:lpstr>Ключевые проекты</vt:lpstr>
      <vt:lpstr>Четырехкомпонентная модель цифровой грамотности</vt:lpstr>
      <vt:lpstr>Индекс цифровой грамотности в регионах: подход РОЦИТ-ВШЭ</vt:lpstr>
      <vt:lpstr>Цифровое потребление</vt:lpstr>
      <vt:lpstr>Цифровые компетенции</vt:lpstr>
      <vt:lpstr>Цифровая безопасность</vt:lpstr>
      <vt:lpstr>Источники расчета индекса</vt:lpstr>
      <vt:lpstr>Порядок расчета индекса цифровой грамотности в регионах</vt:lpstr>
      <vt:lpstr>Значения НЦГ и субиндексов в федеральных округах России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Индекс цифровой грамотности в регионах: теоретическое обоснование и структура</dc:title>
  <dc:creator>Давыдов Сергей</dc:creator>
  <cp:lastModifiedBy>Студент НИУ ВШЭ</cp:lastModifiedBy>
  <cp:revision>30</cp:revision>
  <dcterms:created xsi:type="dcterms:W3CDTF">2015-04-10T22:08:46Z</dcterms:created>
  <dcterms:modified xsi:type="dcterms:W3CDTF">2016-05-20T12:07:37Z</dcterms:modified>
</cp:coreProperties>
</file>